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16"/>
  </p:notesMasterIdLst>
  <p:handoutMasterIdLst>
    <p:handoutMasterId r:id="rId17"/>
  </p:handoutMasterIdLst>
  <p:sldIdLst>
    <p:sldId id="256" r:id="rId5"/>
    <p:sldId id="279" r:id="rId6"/>
    <p:sldId id="290" r:id="rId7"/>
    <p:sldId id="301" r:id="rId8"/>
    <p:sldId id="300" r:id="rId9"/>
    <p:sldId id="286" r:id="rId10"/>
    <p:sldId id="302" r:id="rId11"/>
    <p:sldId id="303" r:id="rId12"/>
    <p:sldId id="299" r:id="rId13"/>
    <p:sldId id="288" r:id="rId14"/>
    <p:sldId id="289" r:id="rId15"/>
  </p:sldIdLst>
  <p:sldSz cx="9144000" cy="6858000" type="screen4x3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14DAA4-34EA-4C0A-832E-715E86CA7144}" v="1" dt="2019-10-14T19:44:56.342"/>
    <p1510:client id="{E303BE90-2A73-4F1B-A44E-827047F3E931}" v="350" dt="2019-10-14T19:39:28.8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Style moyen 3 - Accentuation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Style moyen 3 - Accentuation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55" d="100"/>
          <a:sy n="55" d="100"/>
        </p:scale>
        <p:origin x="1267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A0D184-D464-48E9-9CA0-A94E873F6C2C}" type="datetimeFigureOut">
              <a:rPr lang="de-CH" smtClean="0"/>
              <a:t>13.01.2020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77753-DB7C-4FA7-98FC-17681D88797A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1596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F2B663-2BA9-4D7E-8201-5DE4109E1EDD}" type="datetimeFigureOut">
              <a:rPr lang="de-CH" smtClean="0"/>
              <a:t>13.01.2020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39775"/>
            <a:ext cx="4937125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689515"/>
            <a:ext cx="5438140" cy="444269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377316"/>
            <a:ext cx="2945659" cy="4936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44704-8E6D-4CF2-8CFA-A0F7BC751896}" type="slidenum">
              <a:rPr lang="de-CH" smtClean="0"/>
              <a:t>‹N°›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899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27060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32012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9758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E44704-8E6D-4CF2-8CFA-A0F7BC751896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67461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6119813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6119813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pic>
        <p:nvPicPr>
          <p:cNvPr id="13" name="Bild 6" descr="BFH_Logo_A_defren_100_RGB_1302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6120000" cy="28080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/>
              <a:t>Titelseite mit Bild </a:t>
            </a:r>
            <a:br>
              <a:rPr lang="de-DE" noProof="0"/>
            </a:br>
            <a:br>
              <a:rPr lang="de-DE" noProof="0"/>
            </a:br>
            <a:br>
              <a:rPr lang="de-DE" noProof="0"/>
            </a:br>
            <a:r>
              <a:rPr lang="de-DE" noProof="0" err="1"/>
              <a:t>Bild</a:t>
            </a:r>
            <a:r>
              <a:rPr lang="de-DE" noProof="0"/>
              <a:t>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68000" y="4623441"/>
            <a:ext cx="8044216" cy="533105"/>
          </a:xfrm>
          <a:prstGeom prst="rect">
            <a:avLst/>
          </a:prstGeom>
        </p:spPr>
        <p:txBody>
          <a:bodyPr l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68000" y="5156546"/>
            <a:ext cx="678439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5" name="Fußzeilenplatzhalter 3">
            <a:extLst>
              <a:ext uri="{FF2B5EF4-FFF2-40B4-BE49-F238E27FC236}">
                <a16:creationId xmlns:a16="http://schemas.microsoft.com/office/drawing/2014/main" id="{DB731B00-E74A-4C68-B92A-55C3FBA8C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606" y="6238658"/>
            <a:ext cx="42384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171450" indent="-171450" algn="ctr">
              <a:buFont typeface="Arial" panose="020B0604020202020204" pitchFamily="34" charset="0"/>
              <a:buChar char="•"/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DD63865-60E1-44BA-AC22-B5030301FA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33222" y="6376309"/>
            <a:ext cx="99075" cy="10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704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 durch Klicken hinzufügen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2155050"/>
            <a:ext cx="2592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2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Untertitel durch Klicken hinzufügen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 hasCustomPrompt="1"/>
          </p:nvPr>
        </p:nvSpPr>
        <p:spPr>
          <a:xfrm>
            <a:off x="3258000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Untertitel durch Klicken hinzufügen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 hasCustomPrompt="1"/>
          </p:nvPr>
        </p:nvSpPr>
        <p:spPr>
          <a:xfrm>
            <a:off x="6047998" y="1439357"/>
            <a:ext cx="2592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Untertitel durch Klicken hinzufügen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B5820E2-2C1E-45BE-BCDD-C9067999F3A9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58445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375AC12-7C44-4BA4-8FA4-0111A5DBD2DC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13825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pic>
        <p:nvPicPr>
          <p:cNvPr id="9" name="Bild 8" descr="BFH_Logo_A_defren_100_RGB_1302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315913"/>
            <a:ext cx="1530350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 baseline="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Titelseite ohne Bild</a:t>
            </a:r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7559675" y="6300788"/>
            <a:ext cx="1081088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4" name="Fußzeilenplatzhalter 3">
            <a:extLst>
              <a:ext uri="{FF2B5EF4-FFF2-40B4-BE49-F238E27FC236}">
                <a16:creationId xmlns:a16="http://schemas.microsoft.com/office/drawing/2014/main" id="{24B8BCEB-ECF4-4817-B167-82C656D98B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200" y="6238658"/>
            <a:ext cx="42384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171450" indent="-171450" algn="ctr">
              <a:buFont typeface="Arial" panose="020B0604020202020204" pitchFamily="34" charset="0"/>
              <a:buChar char="•"/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08EB342B-B96A-46EF-90DE-FE9FADD856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33222" y="6376309"/>
            <a:ext cx="99075" cy="10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82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697D91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Kapiteltrennseite grau</a:t>
            </a:r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4B40497-9796-4815-9B75-9ACA5FCF49EF}"/>
              </a:ext>
            </a:extLst>
          </p:cNvPr>
          <p:cNvSpPr txBox="1"/>
          <p:nvPr userDrawn="1"/>
        </p:nvSpPr>
        <p:spPr>
          <a:xfrm>
            <a:off x="435110" y="6289958"/>
            <a:ext cx="61574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c</a:t>
            </a:r>
            <a:endParaRPr lang="de-CH" sz="100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46949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019925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019925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1839808"/>
            <a:ext cx="6513884" cy="533105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DE"/>
              <a:t>Kapiteltrennseite orange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16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B2728E8-4EF4-4AAA-B483-49C4E4F32D95}"/>
              </a:ext>
            </a:extLst>
          </p:cNvPr>
          <p:cNvSpPr txBox="1"/>
          <p:nvPr userDrawn="1"/>
        </p:nvSpPr>
        <p:spPr>
          <a:xfrm>
            <a:off x="435110" y="6289958"/>
            <a:ext cx="61574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c</a:t>
            </a:r>
            <a:endParaRPr lang="de-CH" sz="100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0426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68000" y="1439999"/>
            <a:ext cx="8100000" cy="468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 durch Klicken hinzufügen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 rIns="0"/>
          <a:lstStyle/>
          <a:p>
            <a:fld id="{F19AE9A8-34D4-4E8C-BE9C-13C550F1BED0}" type="slidenum">
              <a:rPr lang="de-CH" smtClean="0"/>
              <a:t>‹N°›</a:t>
            </a:fld>
            <a:endParaRPr lang="de-CH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9F061D-D926-4186-A55C-CD6E22C88DF9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4198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00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 durch Klicken hinzufügen</a:t>
            </a:r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810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Untertitel durch Klicken hinzufügen 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810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EBEE7B1-61B0-4D10-8851-4F450A41FBEA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55518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 durch Klicken hinzufügen</a:t>
            </a:r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3960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589224" y="5399230"/>
            <a:ext cx="4050775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143923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FEBB02E-936A-4AC9-836A-65FF776E655B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686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8000" y="360000"/>
            <a:ext cx="8172000" cy="540000"/>
          </a:xfrm>
          <a:prstGeom prst="rect">
            <a:avLst/>
          </a:prstGeom>
        </p:spPr>
        <p:txBody>
          <a:bodyPr lIns="0" rIns="0"/>
          <a:lstStyle>
            <a:lvl1pPr algn="l">
              <a:defRPr sz="26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 durch Klicken hinzufügen</a:t>
            </a:r>
          </a:p>
        </p:txBody>
      </p:sp>
      <p:sp>
        <p:nvSpPr>
          <p:cNvPr id="15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468000" y="1440000"/>
            <a:ext cx="396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 baseline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Untertitel durch Klicken hinzufügen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68000" y="2160000"/>
            <a:ext cx="396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7" name="Textplatzhalter 2"/>
          <p:cNvSpPr>
            <a:spLocks noGrp="1"/>
          </p:cNvSpPr>
          <p:nvPr>
            <p:ph type="body" idx="14" hasCustomPrompt="1"/>
          </p:nvPr>
        </p:nvSpPr>
        <p:spPr>
          <a:xfrm>
            <a:off x="4590000" y="1440000"/>
            <a:ext cx="4050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Untertitel durch Klicken hinzufügen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4590000" y="2160000"/>
            <a:ext cx="4050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DC838BE-6358-4D6E-9AF7-5A5098711E37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07689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999" y="360000"/>
            <a:ext cx="8171999" cy="540000"/>
          </a:xfrm>
          <a:prstGeom prst="rect">
            <a:avLst/>
          </a:prstGeom>
        </p:spPr>
        <p:txBody>
          <a:bodyPr lIns="0"/>
          <a:lstStyle>
            <a:lvl1pPr algn="l">
              <a:defRPr sz="26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DE"/>
              <a:t>Titel durch Klicken hinzufügen</a:t>
            </a:r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6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3258000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6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3258000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6047998" y="1439230"/>
            <a:ext cx="2592000" cy="396000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MS PGothic" panose="020B0600070205080204" pitchFamily="34" charset="-128"/>
              <a:buChar char="▶"/>
              <a:defRPr sz="18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6047998" y="5399230"/>
            <a:ext cx="25920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Foliennummernplatzhalter 1"/>
          <p:cNvSpPr>
            <a:spLocks noGrp="1"/>
          </p:cNvSpPr>
          <p:nvPr>
            <p:ph type="sldNum" sz="quarter" idx="16"/>
          </p:nvPr>
        </p:nvSpPr>
        <p:spPr>
          <a:xfrm>
            <a:off x="6765342" y="6241256"/>
            <a:ext cx="1793442" cy="365125"/>
          </a:xfrm>
        </p:spPr>
        <p:txBody>
          <a:bodyPr/>
          <a:lstStyle/>
          <a:p>
            <a:fld id="{F19AE9A8-34D4-4E8C-BE9C-13C550F1BED0}" type="slidenum">
              <a:rPr lang="de-CH" smtClean="0"/>
              <a:t>‹N°›</a:t>
            </a:fld>
            <a:endParaRPr lang="de-CH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0234E7-B946-4DC8-816D-093666D0AF30}"/>
              </a:ext>
            </a:extLst>
          </p:cNvPr>
          <p:cNvSpPr txBox="1"/>
          <p:nvPr userDrawn="1"/>
        </p:nvSpPr>
        <p:spPr>
          <a:xfrm>
            <a:off x="435110" y="6289958"/>
            <a:ext cx="60917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Berner Fachhochschule | Haute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école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spécialisée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bernoise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| Bern University </a:t>
            </a:r>
            <a:r>
              <a:rPr lang="de-CH" sz="1000" b="0" i="0" u="none" strike="noStrike" kern="1200" baseline="0" err="1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of</a:t>
            </a:r>
            <a:r>
              <a:rPr lang="de-CH" sz="1000" b="0" i="0" u="none" strike="noStrike" kern="1200" baseline="0">
                <a:solidFill>
                  <a:srgbClr val="697D91"/>
                </a:solidFill>
                <a:latin typeface="+mn-lt"/>
                <a:ea typeface="MS PGothic" pitchFamily="34" charset="-128"/>
                <a:cs typeface="+mn-cs"/>
              </a:rPr>
              <a:t> Applied Sciences </a:t>
            </a:r>
            <a:endParaRPr lang="de-CH" sz="1000">
              <a:solidFill>
                <a:srgbClr val="697D9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97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6765342" y="6241256"/>
            <a:ext cx="1793442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fld id="{F19AE9A8-34D4-4E8C-BE9C-13C550F1BED0}" type="slidenum">
              <a:rPr lang="de-CH" smtClean="0"/>
              <a:pPr/>
              <a:t>‹N°›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2E3759-2592-4632-8F24-B982FB313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8098" y="6238658"/>
            <a:ext cx="4293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rgbClr val="697D91"/>
                </a:solidFill>
                <a:latin typeface="+mn-lt"/>
              </a:defRPr>
            </a:lvl1pPr>
          </a:lstStyle>
          <a:p>
            <a:pPr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hf sldNum="0"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CA84AD8-0E1B-4DDC-8C00-C55FCEF22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Présentation</a:t>
            </a:r>
            <a:r>
              <a:rPr lang="de-CH" dirty="0"/>
              <a:t> du </a:t>
            </a:r>
            <a:r>
              <a:rPr lang="de-CH" dirty="0" err="1"/>
              <a:t>jeu</a:t>
            </a:r>
            <a:r>
              <a:rPr lang="de-CH" dirty="0"/>
              <a:t> </a:t>
            </a:r>
            <a:r>
              <a:rPr lang="de-CH" dirty="0" err="1"/>
              <a:t>Oware</a:t>
            </a:r>
            <a:endParaRPr lang="de-CH" dirty="0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DA1F4C3A-3ECC-4E1B-9A39-F642DF08D0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Par Michel Motigebu, Yann Studer et </a:t>
            </a:r>
            <a:r>
              <a:rPr lang="de-CH" dirty="0" err="1"/>
              <a:t>Kawtar</a:t>
            </a:r>
            <a:r>
              <a:rPr lang="de-CH" dirty="0"/>
              <a:t> 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1AFFCE2-9C09-42BC-9A37-19F0C5DDC6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de-DE" dirty="0"/>
              <a:t>Haute école </a:t>
            </a:r>
            <a:r>
              <a:rPr lang="fr-CH" dirty="0"/>
              <a:t>spécialisée</a:t>
            </a:r>
            <a:r>
              <a:rPr lang="de-DE" dirty="0"/>
              <a:t> bernoise</a:t>
            </a:r>
          </a:p>
        </p:txBody>
      </p:sp>
      <p:pic>
        <p:nvPicPr>
          <p:cNvPr id="8" name="Espace réservé pour une image  7">
            <a:extLst>
              <a:ext uri="{FF2B5EF4-FFF2-40B4-BE49-F238E27FC236}">
                <a16:creationId xmlns:a16="http://schemas.microsoft.com/office/drawing/2014/main" id="{116DC694-6697-5C4D-8554-237CF7D9DAD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968" r="968"/>
          <a:stretch>
            <a:fillRect/>
          </a:stretch>
        </p:blipFill>
        <p:spPr>
          <a:xfrm>
            <a:off x="0" y="1692000"/>
            <a:ext cx="6134986" cy="280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06FD2A-DA59-455D-96E0-FAB485EE09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/>
              <a:t>Résultat </a:t>
            </a:r>
            <a:endParaRPr lang="LID4096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E838D2B-3F31-49B0-B0EB-168B5022A4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000" y="2372912"/>
            <a:ext cx="6513884" cy="1852723"/>
          </a:xfrm>
        </p:spPr>
        <p:txBody>
          <a:bodyPr/>
          <a:lstStyle/>
          <a:p>
            <a:r>
              <a:rPr lang="fr-CH" dirty="0"/>
              <a:t>Code basé sur les objets</a:t>
            </a:r>
          </a:p>
          <a:p>
            <a:r>
              <a:rPr lang="fr-CH" dirty="0" err="1"/>
              <a:t>Accés</a:t>
            </a:r>
            <a:r>
              <a:rPr lang="fr-CH" dirty="0"/>
              <a:t> facile depuis d’autres classes</a:t>
            </a:r>
          </a:p>
          <a:p>
            <a:r>
              <a:rPr lang="fr-CH" dirty="0"/>
              <a:t>Facilité a faire un robot</a:t>
            </a:r>
          </a:p>
          <a:p>
            <a:r>
              <a:rPr lang="fr-CH" dirty="0"/>
              <a:t>Plusieurs robots </a:t>
            </a:r>
            <a:r>
              <a:rPr lang="fr-CH" dirty="0" err="1"/>
              <a:t>fonctionels</a:t>
            </a:r>
            <a:endParaRPr lang="LID4096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2F3255F-373A-4207-8922-CEF9800BB1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</p:spTree>
    <p:extLst>
      <p:ext uri="{BB962C8B-B14F-4D97-AF65-F5344CB8AC3E}">
        <p14:creationId xmlns:p14="http://schemas.microsoft.com/office/powerpoint/2010/main" val="2318386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828A91-C241-4A9B-8257-CEADC3EB19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err="1"/>
              <a:t>Réfléction</a:t>
            </a:r>
            <a:endParaRPr lang="LID4096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16B312-6621-4326-94E5-356AA2200F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000" y="2372913"/>
            <a:ext cx="6513884" cy="1603342"/>
          </a:xfrm>
        </p:spPr>
        <p:txBody>
          <a:bodyPr/>
          <a:lstStyle/>
          <a:p>
            <a:r>
              <a:rPr lang="fr-CH" dirty="0"/>
              <a:t>-Le robot vit au tour par tour</a:t>
            </a:r>
          </a:p>
          <a:p>
            <a:r>
              <a:rPr lang="fr-CH" dirty="0"/>
              <a:t>--Peut être plus joli</a:t>
            </a:r>
          </a:p>
          <a:p>
            <a:r>
              <a:rPr lang="fr-CH" dirty="0"/>
              <a:t>+code clair et </a:t>
            </a:r>
            <a:r>
              <a:rPr lang="fr-CH" dirty="0" err="1"/>
              <a:t>comprehensible</a:t>
            </a:r>
            <a:endParaRPr lang="fr-CH" dirty="0"/>
          </a:p>
          <a:p>
            <a:r>
              <a:rPr lang="fr-CH" dirty="0"/>
              <a:t>+Robot reste capable de gagner</a:t>
            </a:r>
          </a:p>
          <a:p>
            <a:r>
              <a:rPr lang="fr-CH"/>
              <a:t>Petit usage de git</a:t>
            </a:r>
            <a:endParaRPr lang="LID4096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07721F7-EE77-4F8F-8217-8FB6F908D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</p:spTree>
    <p:extLst>
      <p:ext uri="{BB962C8B-B14F-4D97-AF65-F5344CB8AC3E}">
        <p14:creationId xmlns:p14="http://schemas.microsoft.com/office/powerpoint/2010/main" val="1664135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21D8FDF-E569-431C-AF70-CD62DAE98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639614"/>
            <a:ext cx="6981884" cy="73329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dirty="0"/>
              <a:t>   </a:t>
            </a:r>
            <a:r>
              <a:rPr lang="de-CH" dirty="0" err="1"/>
              <a:t>Sommaire</a:t>
            </a:r>
            <a:endParaRPr lang="de-CH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784D110-3004-4794-B3C9-C37D4434A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372912"/>
            <a:ext cx="6981884" cy="211217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fr-CH" dirty="0"/>
              <a:t>introduction,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CH" dirty="0"/>
              <a:t>  UML Diagramme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CH" dirty="0"/>
              <a:t>procédure,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CH" dirty="0"/>
              <a:t>résultat et réflexion</a:t>
            </a:r>
            <a:endParaRPr lang="de-CH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70A77443-7964-4B6C-895F-B4BE503F39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200" y="6238658"/>
            <a:ext cx="4238489" cy="365125"/>
          </a:xfrm>
        </p:spPr>
        <p:txBody>
          <a:bodyPr/>
          <a:lstStyle/>
          <a:p>
            <a:pPr marL="0" indent="0" algn="l">
              <a:buNone/>
            </a:pPr>
            <a:r>
              <a:rPr lang="de-DE" dirty="0"/>
              <a:t>Haute école </a:t>
            </a:r>
            <a:r>
              <a:rPr lang="fr-CH" dirty="0"/>
              <a:t>spécialisée</a:t>
            </a:r>
            <a:r>
              <a:rPr lang="de-DE" dirty="0"/>
              <a:t> bernoise</a:t>
            </a:r>
          </a:p>
        </p:txBody>
      </p:sp>
    </p:spTree>
    <p:extLst>
      <p:ext uri="{BB962C8B-B14F-4D97-AF65-F5344CB8AC3E}">
        <p14:creationId xmlns:p14="http://schemas.microsoft.com/office/powerpoint/2010/main" val="307750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82E4CC-BBBD-024B-8AF3-EEE0D09C79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EC0E9B9-BB72-4C48-9506-FA9669217B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000" y="2372912"/>
            <a:ext cx="6513884" cy="2112175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r>
              <a:rPr lang="fr-FR" sz="2000" dirty="0"/>
              <a:t>Jeu d’origine africaine qui se joue à deux sur un plateau de 12 cases, chaque jouer a 6 cases devant lui.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fr-FR" sz="2000" dirty="0"/>
              <a:t>Et chaque case compte 4 graines.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fr-FR" sz="2000" dirty="0"/>
              <a:t>Le but de ce jeu est de récolter plus de 24 graines pour gagner.</a:t>
            </a:r>
          </a:p>
          <a:p>
            <a:pPr marL="342900" indent="-342900">
              <a:buFont typeface="Wingdings" pitchFamily="2" charset="2"/>
              <a:buChar char="Ø"/>
            </a:pPr>
            <a:endParaRPr lang="fr-FR" sz="2400" dirty="0"/>
          </a:p>
          <a:p>
            <a:endParaRPr lang="fr-FR" sz="24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99103E0-243D-3446-A64C-318D8AA87E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</p:spTree>
    <p:extLst>
      <p:ext uri="{BB962C8B-B14F-4D97-AF65-F5344CB8AC3E}">
        <p14:creationId xmlns:p14="http://schemas.microsoft.com/office/powerpoint/2010/main" val="603378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E2BCBDB1-B427-D74B-B3B9-D652AF25D6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000" y="1710266"/>
            <a:ext cx="6513884" cy="2810933"/>
          </a:xfrm>
        </p:spPr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r>
              <a:rPr lang="fr-FR" sz="1800" dirty="0"/>
              <a:t>Pour récolter, il faut d’abord semer les graines dans le sens inverse des aiguilles d’une montre, à raison d’une graine par case.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FR" sz="1800" dirty="0"/>
              <a:t>La dernier graine semée doit arriver dans une case du camp adverse.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FR" sz="1800" dirty="0"/>
              <a:t>Cette case d’arriver doit compter 2 ou 3 graines après avoir semé.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fr-FR" sz="1800" dirty="0"/>
              <a:t>Vous récoltez alors les 2 ou 3 graines de cette case.</a:t>
            </a:r>
          </a:p>
          <a:p>
            <a:pPr marL="285750" indent="-285750">
              <a:buFont typeface="Wingdings" pitchFamily="2" charset="2"/>
              <a:buChar char="Ø"/>
            </a:pPr>
            <a:endParaRPr lang="fr-FR" sz="1800" dirty="0"/>
          </a:p>
          <a:p>
            <a:endParaRPr lang="fr-FR" sz="18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0790ADA-44BC-3D44-B2C4-544D18567C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</p:spTree>
    <p:extLst>
      <p:ext uri="{BB962C8B-B14F-4D97-AF65-F5344CB8AC3E}">
        <p14:creationId xmlns:p14="http://schemas.microsoft.com/office/powerpoint/2010/main" val="1520893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BF0032-E436-6443-AE0A-E549767D97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B028943-19BF-674C-9863-023C183E45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CCA914C-90A8-4843-B84A-20773FF98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  <p:pic>
        <p:nvPicPr>
          <p:cNvPr id="6" name="Image 5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5FCD7C8A-9EEA-5F4F-A1AE-7257E5CE5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834"/>
            <a:ext cx="9208395" cy="70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01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21D8FDF-E569-431C-AF70-CD62DAE98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28194"/>
            <a:ext cx="6981883" cy="139787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dirty="0" err="1"/>
              <a:t>Procédure</a:t>
            </a:r>
            <a:endParaRPr lang="de-CH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70A77443-7964-4B6C-895F-B4BE503F39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200" y="6238658"/>
            <a:ext cx="4238489" cy="365125"/>
          </a:xfrm>
        </p:spPr>
        <p:txBody>
          <a:bodyPr/>
          <a:lstStyle/>
          <a:p>
            <a:pPr marL="0" indent="0" algn="l">
              <a:buNone/>
            </a:pPr>
            <a:r>
              <a:rPr lang="de-DE" dirty="0"/>
              <a:t>Haute école </a:t>
            </a:r>
            <a:r>
              <a:rPr lang="fr-CH" dirty="0"/>
              <a:t>spécialisée</a:t>
            </a:r>
            <a:r>
              <a:rPr lang="de-DE" dirty="0"/>
              <a:t> bernoise</a:t>
            </a:r>
          </a:p>
        </p:txBody>
      </p:sp>
    </p:spTree>
    <p:extLst>
      <p:ext uri="{BB962C8B-B14F-4D97-AF65-F5344CB8AC3E}">
        <p14:creationId xmlns:p14="http://schemas.microsoft.com/office/powerpoint/2010/main" val="3404448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930633-242B-46DA-94B8-C3155FA273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sz="2800" dirty="0" err="1"/>
              <a:t>Programation</a:t>
            </a:r>
            <a:endParaRPr lang="LID4096" sz="28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3543F2D-3F08-4B24-B7B7-1EA4E868A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000" y="2372912"/>
            <a:ext cx="6513884" cy="1437087"/>
          </a:xfrm>
        </p:spPr>
        <p:txBody>
          <a:bodyPr/>
          <a:lstStyle/>
          <a:p>
            <a:r>
              <a:rPr lang="fr-CH" sz="1800" dirty="0"/>
              <a:t>-code utilisant </a:t>
            </a:r>
            <a:r>
              <a:rPr lang="fr-CH" sz="1800" dirty="0" err="1"/>
              <a:t>println</a:t>
            </a:r>
            <a:r>
              <a:rPr lang="fr-CH" sz="1800" dirty="0"/>
              <a:t> pour mettre en place les principes</a:t>
            </a:r>
          </a:p>
          <a:p>
            <a:r>
              <a:rPr lang="fr-CH" sz="1800" dirty="0"/>
              <a:t>-vérifications et ajouts du robot basique</a:t>
            </a:r>
          </a:p>
          <a:p>
            <a:r>
              <a:rPr lang="fr-CH" sz="1800" dirty="0"/>
              <a:t>-</a:t>
            </a:r>
            <a:r>
              <a:rPr lang="fr-CH" sz="1800" dirty="0" err="1"/>
              <a:t>débugging</a:t>
            </a:r>
            <a:r>
              <a:rPr lang="fr-CH" sz="1800" dirty="0"/>
              <a:t> et ajout de meilleurs robots</a:t>
            </a:r>
          </a:p>
          <a:p>
            <a:r>
              <a:rPr lang="fr-CH" sz="1800" dirty="0"/>
              <a:t>-ajout de l’interface avec </a:t>
            </a:r>
            <a:r>
              <a:rPr lang="fr-CH" sz="1800" dirty="0" err="1"/>
              <a:t>javaFX</a:t>
            </a:r>
            <a:r>
              <a:rPr lang="fr-CH" sz="1800" dirty="0"/>
              <a:t> 11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048AFD0-9826-4597-8324-1C2572011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</p:spTree>
    <p:extLst>
      <p:ext uri="{BB962C8B-B14F-4D97-AF65-F5344CB8AC3E}">
        <p14:creationId xmlns:p14="http://schemas.microsoft.com/office/powerpoint/2010/main" val="1501052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6BC4CF-268E-4AE1-AD79-D5F55CA8D7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A908448-82FA-4D8A-9F4D-093C1E1674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593C495-E814-4456-A9C3-8063EF7818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de-DE"/>
              <a:t>Hier steht das Departement, der Fachbereich oder das Institut</a:t>
            </a:r>
          </a:p>
        </p:txBody>
      </p:sp>
      <p:pic>
        <p:nvPicPr>
          <p:cNvPr id="5" name="2020-01-13-2244-11">
            <a:hlinkClick r:id="" action="ppaction://media"/>
            <a:extLst>
              <a:ext uri="{FF2B5EF4-FFF2-40B4-BE49-F238E27FC236}">
                <a16:creationId xmlns:a16="http://schemas.microsoft.com/office/drawing/2014/main" id="{937F0350-9DBA-4FBF-BE10-07C74FBADF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0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44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21D8FDF-E569-431C-AF70-CD62DAE98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00" y="2705100"/>
            <a:ext cx="6778683" cy="92097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dirty="0" err="1"/>
              <a:t>Résultat</a:t>
            </a:r>
            <a:r>
              <a:rPr lang="de-CH" dirty="0"/>
              <a:t> et </a:t>
            </a:r>
            <a:r>
              <a:rPr lang="de-CH" dirty="0" err="1"/>
              <a:t>Réflexion</a:t>
            </a:r>
            <a:endParaRPr lang="de-CH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70A77443-7964-4B6C-895F-B4BE503F39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200" y="6238658"/>
            <a:ext cx="4238489" cy="365125"/>
          </a:xfrm>
        </p:spPr>
        <p:txBody>
          <a:bodyPr/>
          <a:lstStyle/>
          <a:p>
            <a:pPr marL="0" indent="0" algn="l">
              <a:buNone/>
            </a:pPr>
            <a:r>
              <a:rPr lang="de-DE" dirty="0"/>
              <a:t>Haute école </a:t>
            </a:r>
            <a:r>
              <a:rPr lang="fr-CH" dirty="0"/>
              <a:t>spécialisée</a:t>
            </a:r>
            <a:r>
              <a:rPr lang="de-DE" dirty="0"/>
              <a:t> bernoise</a:t>
            </a:r>
          </a:p>
        </p:txBody>
      </p:sp>
    </p:spTree>
    <p:extLst>
      <p:ext uri="{BB962C8B-B14F-4D97-AF65-F5344CB8AC3E}">
        <p14:creationId xmlns:p14="http://schemas.microsoft.com/office/powerpoint/2010/main" val="54853256"/>
      </p:ext>
    </p:extLst>
  </p:cSld>
  <p:clrMapOvr>
    <a:masterClrMapping/>
  </p:clrMapOvr>
</p:sld>
</file>

<file path=ppt/theme/theme1.xml><?xml version="1.0" encoding="utf-8"?>
<a:theme xmlns:a="http://schemas.openxmlformats.org/drawingml/2006/main" name="BFH_PPT_Vorlage_v2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BFH-Schrif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aesentation.potx" id="{089F1D27-533D-4E37-A464-C17F8585014D}" vid="{E27F6F42-7C6C-450B-B6FB-3BD4D6AF7F70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QMPilot_DokID xmlns="2551ef7e-3b29-44d1-a8ad-ef34c26bfc60">469</QMPilot_DokID>
    <BfhIntranetDepartmentText xmlns="e1a8bf75-a2bc-470e-a71e-5c20e7a2e358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QMPilot_ContentType" ma:contentTypeID="0x0101009127C3B567804923A8661E062BBD8EF500AB8983C84EF542A7976DC8547A5CDC52001BD440F45714504284DA526949208683" ma:contentTypeVersion="2" ma:contentTypeDescription="Create a new document." ma:contentTypeScope="" ma:versionID="13c5ad7ca0982f7eb25820f46f9f086f">
  <xsd:schema xmlns:xsd="http://www.w3.org/2001/XMLSchema" xmlns:xs="http://www.w3.org/2001/XMLSchema" xmlns:p="http://schemas.microsoft.com/office/2006/metadata/properties" xmlns:ns2="e1a8bf75-a2bc-470e-a71e-5c20e7a2e358" xmlns:ns3="2551ef7e-3b29-44d1-a8ad-ef34c26bfc60" targetNamespace="http://schemas.microsoft.com/office/2006/metadata/properties" ma:root="true" ma:fieldsID="fcc0b5209f19c7fe46f066f1e6bc8324" ns2:_="" ns3:_="">
    <xsd:import namespace="e1a8bf75-a2bc-470e-a71e-5c20e7a2e358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QMPilot_Dok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8bf75-a2bc-470e-a71e-5c20e7a2e358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Category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QMPilot_DokID" ma:index="10" nillable="true" ma:displayName="QMPilot_DokID" ma:description="QM-Pilot document identity" ma:internalName="QMPilot_Dok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CF8F4E1-6D10-4690-BBFB-FD63A4E474C6}">
  <ds:schemaRefs>
    <ds:schemaRef ds:uri="2551ef7e-3b29-44d1-a8ad-ef34c26bfc60"/>
    <ds:schemaRef ds:uri="e1a8bf75-a2bc-470e-a71e-5c20e7a2e35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8BA0ABA-028C-4563-AF09-E2FE258BCA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9592B06-C233-4FF2-AA0D-03EF780D73D7}">
  <ds:schemaRefs>
    <ds:schemaRef ds:uri="2551ef7e-3b29-44d1-a8ad-ef34c26bfc60"/>
    <ds:schemaRef ds:uri="e1a8bf75-a2bc-470e-a71e-5c20e7a2e35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1714</TotalTime>
  <Words>307</Words>
  <Application>Microsoft Office PowerPoint</Application>
  <PresentationFormat>Affichage à l'écran (4:3)</PresentationFormat>
  <Paragraphs>48</Paragraphs>
  <Slides>11</Slides>
  <Notes>4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MS PGothic</vt:lpstr>
      <vt:lpstr>Arial</vt:lpstr>
      <vt:lpstr>Calibri</vt:lpstr>
      <vt:lpstr>Courier New</vt:lpstr>
      <vt:lpstr>Lucida Sans</vt:lpstr>
      <vt:lpstr>Wingdings</vt:lpstr>
      <vt:lpstr>BFH_PPT_Vorlage_v2</vt:lpstr>
      <vt:lpstr>Présentation du jeu Oware</vt:lpstr>
      <vt:lpstr>   Sommaire</vt:lpstr>
      <vt:lpstr>Introduction</vt:lpstr>
      <vt:lpstr>Présentation PowerPoint</vt:lpstr>
      <vt:lpstr>Présentation PowerPoint</vt:lpstr>
      <vt:lpstr>Procédure</vt:lpstr>
      <vt:lpstr>Programation</vt:lpstr>
      <vt:lpstr>Présentation PowerPoint</vt:lpstr>
      <vt:lpstr>Résultat et Réflexion</vt:lpstr>
      <vt:lpstr>Résultat </vt:lpstr>
      <vt:lpstr>Réfléction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de la commande ls</dc:title>
  <dc:creator>Motigebu Lebakwa Michel</dc:creator>
  <cp:lastModifiedBy>Yann Studer</cp:lastModifiedBy>
  <cp:revision>33</cp:revision>
  <dcterms:created xsi:type="dcterms:W3CDTF">2019-10-19T12:36:33Z</dcterms:created>
  <dcterms:modified xsi:type="dcterms:W3CDTF">2020-01-13T21:54:03Z</dcterms:modified>
</cp:coreProperties>
</file>